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9" r:id="rId5"/>
    <p:sldId id="256" r:id="rId6"/>
    <p:sldId id="257" r:id="rId7"/>
    <p:sldId id="260" r:id="rId8"/>
    <p:sldId id="264" r:id="rId9"/>
    <p:sldId id="285" r:id="rId10"/>
    <p:sldId id="286" r:id="rId11"/>
    <p:sldId id="278" r:id="rId12"/>
    <p:sldId id="287" r:id="rId13"/>
    <p:sldId id="288" r:id="rId14"/>
    <p:sldId id="268" r:id="rId15"/>
    <p:sldId id="280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9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pPr/>
              <a:t>12/22/23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12/22/23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12/22/23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12/22/23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12/22/23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12/22/23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12/22/23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12/22/23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12/22/23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12/22/23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12/22/23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 PROBLEM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338618" y="849745"/>
            <a:ext cx="6650182" cy="54125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init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 = 0;r &lt;= 8; r++){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 = 0; c &lt;= 8; </a:t>
            </a:r>
            <a:r>
              <a:rPr lang="en-US" sz="1400" b="1" dirty="0" err="1">
                <a:latin typeface="Consolas" panose="020B0609020204030204" pitchFamily="49" charset="0"/>
              </a:rPr>
              <a:t>c++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v;	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d",&amp;v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X[r][c] =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if(v &gt; 0){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latin typeface="Consolas" panose="020B0609020204030204" pitchFamily="49" charset="0"/>
              </a:rPr>
              <a:t>markR</a:t>
            </a:r>
            <a:r>
              <a:rPr lang="en-US" sz="1400" b="1" dirty="0">
                <a:latin typeface="Consolas" panose="020B0609020204030204" pitchFamily="49" charset="0"/>
              </a:rPr>
              <a:t>[r][v] = 1;	</a:t>
            </a:r>
            <a:r>
              <a:rPr lang="en-US" sz="1400" b="1" dirty="0" err="1">
                <a:latin typeface="Consolas" panose="020B0609020204030204" pitchFamily="49" charset="0"/>
              </a:rPr>
              <a:t>markC</a:t>
            </a:r>
            <a:r>
              <a:rPr lang="en-US" sz="1400" b="1" dirty="0">
                <a:latin typeface="Consolas" panose="020B0609020204030204" pitchFamily="49" charset="0"/>
              </a:rPr>
              <a:t>[c][v] = 1;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</a:t>
            </a:r>
            <a:r>
              <a:rPr lang="en-US" sz="1400" b="1" dirty="0" err="1">
                <a:latin typeface="Consolas" panose="020B0609020204030204" pitchFamily="49" charset="0"/>
              </a:rPr>
              <a:t>markS</a:t>
            </a:r>
            <a:r>
              <a:rPr lang="en-US" sz="1400" b="1" dirty="0">
                <a:latin typeface="Consolas" panose="020B0609020204030204" pitchFamily="49" charset="0"/>
              </a:rPr>
              <a:t>[r/3][c/3][v]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Try(0,0);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("%d",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11200" y="849745"/>
            <a:ext cx="4433455" cy="54125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init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 = 1; v &lt;= 9; v++){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 = 0; r &lt;= 8; r++)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dirty="0" err="1">
                <a:latin typeface="Consolas" panose="020B0609020204030204" pitchFamily="49" charset="0"/>
              </a:rPr>
              <a:t>markR</a:t>
            </a:r>
            <a:r>
              <a:rPr lang="en-US" sz="1400" b="1" dirty="0">
                <a:latin typeface="Consolas" panose="020B0609020204030204" pitchFamily="49" charset="0"/>
              </a:rPr>
              <a:t>[r][v]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 = 0; c &lt;= 8; </a:t>
            </a:r>
            <a:r>
              <a:rPr lang="en-US" sz="1400" b="1" dirty="0" err="1">
                <a:latin typeface="Consolas" panose="020B0609020204030204" pitchFamily="49" charset="0"/>
              </a:rPr>
              <a:t>c++</a:t>
            </a:r>
            <a:r>
              <a:rPr lang="en-US" sz="1400" b="1" dirty="0">
                <a:latin typeface="Consolas" panose="020B0609020204030204" pitchFamily="49" charset="0"/>
              </a:rPr>
              <a:t>)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dirty="0" err="1">
                <a:latin typeface="Consolas" panose="020B0609020204030204" pitchFamily="49" charset="0"/>
              </a:rPr>
              <a:t>markC</a:t>
            </a:r>
            <a:r>
              <a:rPr lang="en-US" sz="1400" b="1" dirty="0">
                <a:latin typeface="Consolas" panose="020B0609020204030204" pitchFamily="49" charset="0"/>
              </a:rPr>
              <a:t>[c][v]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0;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 = 0; j &lt;= 2; j++)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latin typeface="Consolas" panose="020B0609020204030204" pitchFamily="49" charset="0"/>
              </a:rPr>
              <a:t>markS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][j][v]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64022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QUEEN PROBLEM (P.02.06.02)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/>
              <a:t>On an international chess board of size n x n, there are k queens (0 &lt;= k &lt; n). The state of the chessboard is represented by the matrix </a:t>
            </a:r>
            <a:r>
              <a:rPr lang="en-US" sz="2000" dirty="0" err="1"/>
              <a:t>A</a:t>
            </a:r>
            <a:r>
              <a:rPr lang="en-US" sz="2000" i="1" baseline="-25000" dirty="0" err="1"/>
              <a:t>nxn</a:t>
            </a:r>
            <a:r>
              <a:rPr lang="en-US" sz="2000" i="1" baseline="-25000" dirty="0"/>
              <a:t> </a:t>
            </a:r>
            <a:r>
              <a:rPr lang="en-US" sz="2000" dirty="0"/>
              <a:t>in which A(</a:t>
            </a:r>
            <a:r>
              <a:rPr lang="en-US" sz="2000" dirty="0" err="1"/>
              <a:t>i</a:t>
            </a:r>
            <a:r>
              <a:rPr lang="en-US" sz="2000" dirty="0"/>
              <a:t>, j) = 1 means that row </a:t>
            </a:r>
            <a:r>
              <a:rPr lang="en-US" sz="2000" dirty="0" err="1"/>
              <a:t>i</a:t>
            </a:r>
            <a:r>
              <a:rPr lang="en-US" sz="2000" dirty="0"/>
              <a:t>, column j has a queen and A(</a:t>
            </a:r>
            <a:r>
              <a:rPr lang="en-US" sz="2000" dirty="0" err="1"/>
              <a:t>i,j</a:t>
            </a:r>
            <a:r>
              <a:rPr lang="en-US" sz="2000" dirty="0"/>
              <a:t>) = 0 means row </a:t>
            </a:r>
            <a:r>
              <a:rPr lang="en-US" sz="2000" dirty="0" err="1"/>
              <a:t>i</a:t>
            </a:r>
            <a:r>
              <a:rPr lang="en-US" sz="2000" dirty="0"/>
              <a:t>, column j does not have a queen. queen. Count the number Q of ways to place n - k other queens on the chessboard so that no two queens can attack each other.</a:t>
            </a:r>
          </a:p>
          <a:p>
            <a:r>
              <a:rPr lang="en-US" sz="2000" dirty="0"/>
              <a:t>Data</a:t>
            </a:r>
          </a:p>
          <a:p>
            <a:pPr lvl="1"/>
            <a:r>
              <a:rPr lang="en-US" sz="2000" dirty="0"/>
              <a:t>Line 1: An integer </a:t>
            </a:r>
            <a:r>
              <a:rPr lang="en-US" sz="2000" i="1" dirty="0"/>
              <a:t>n</a:t>
            </a:r>
            <a:r>
              <a:rPr lang="en-US" sz="2000" dirty="0"/>
              <a:t> (1 &lt;=  </a:t>
            </a:r>
            <a:r>
              <a:rPr lang="en-US" sz="2000" i="1" dirty="0"/>
              <a:t>n</a:t>
            </a:r>
            <a:r>
              <a:rPr lang="en-US" sz="2000" dirty="0"/>
              <a:t> &lt;= 15)</a:t>
            </a:r>
          </a:p>
          <a:p>
            <a:pPr lvl="1"/>
            <a:r>
              <a:rPr lang="en-US" sz="2000" dirty="0"/>
              <a:t>Line </a:t>
            </a:r>
            <a:r>
              <a:rPr lang="en-US" sz="2000" i="1" dirty="0" err="1"/>
              <a:t>i</a:t>
            </a:r>
            <a:r>
              <a:rPr lang="en-US" sz="2000" dirty="0"/>
              <a:t> + 1 (</a:t>
            </a:r>
            <a:r>
              <a:rPr lang="en-US" sz="2000" i="1" dirty="0" err="1"/>
              <a:t>i</a:t>
            </a:r>
            <a:r>
              <a:rPr lang="en-US" sz="2000" dirty="0"/>
              <a:t> = 1, 2, …, </a:t>
            </a:r>
            <a:r>
              <a:rPr lang="en-US" sz="2000" i="1" dirty="0"/>
              <a:t>n</a:t>
            </a:r>
            <a:r>
              <a:rPr lang="en-US" sz="2000" dirty="0"/>
              <a:t>): row </a:t>
            </a:r>
            <a:r>
              <a:rPr lang="en-US" sz="2000" i="1" dirty="0" err="1"/>
              <a:t>i</a:t>
            </a:r>
            <a:r>
              <a:rPr lang="en-US" sz="2000" i="1" baseline="30000" dirty="0" err="1"/>
              <a:t>th</a:t>
            </a:r>
            <a:r>
              <a:rPr lang="en-US" sz="2000" dirty="0"/>
              <a:t>  of </a:t>
            </a:r>
            <a:r>
              <a:rPr lang="en-US" sz="2000" i="1" dirty="0"/>
              <a:t>A</a:t>
            </a:r>
          </a:p>
          <a:p>
            <a:r>
              <a:rPr lang="en-US" sz="2000" dirty="0"/>
              <a:t>Result</a:t>
            </a:r>
          </a:p>
          <a:p>
            <a:pPr lvl="1"/>
            <a:r>
              <a:rPr lang="en-US" sz="2000" dirty="0"/>
              <a:t>Write the value of </a:t>
            </a:r>
            <a:r>
              <a:rPr lang="en-US" sz="2000" i="1" dirty="0"/>
              <a:t>Q</a:t>
            </a:r>
          </a:p>
          <a:p>
            <a:pPr lvl="1"/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215488"/>
              </p:ext>
            </p:extLst>
          </p:nvPr>
        </p:nvGraphicFramePr>
        <p:xfrm>
          <a:off x="7509164" y="2771073"/>
          <a:ext cx="4344100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2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0 0 0 0 0 0 0 0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0 0 0 0 0 0 0 0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0 1 0 0 0 0 0 0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0 0 0 0 0 0 0 0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0 0 0 0 0 0 0 0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0 0 0 1 0 0 0 0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0 0 0 0 0 0 0 0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0 0 0 0 0 0 0 0</a:t>
                      </a:r>
                    </a:p>
                    <a:p>
                      <a:b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695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QUEEN PROBLEM – PSEUDOCODE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4667373" cy="4909124"/>
          </a:xfrm>
        </p:spPr>
        <p:txBody>
          <a:bodyPr/>
          <a:lstStyle/>
          <a:p>
            <a:r>
              <a:rPr lang="en-US" sz="2000" dirty="0"/>
              <a:t>Representing solutions: </a:t>
            </a:r>
            <a:r>
              <a:rPr lang="en-US" sz="2000" i="1" dirty="0"/>
              <a:t>x</a:t>
            </a:r>
            <a:r>
              <a:rPr lang="en-US" sz="2000" dirty="0"/>
              <a:t>[1..</a:t>
            </a:r>
            <a:r>
              <a:rPr lang="en-US" sz="2000" i="1" dirty="0"/>
              <a:t>n</a:t>
            </a:r>
            <a:r>
              <a:rPr lang="en-US" sz="2000" dirty="0"/>
              <a:t>], where </a:t>
            </a:r>
            <a:r>
              <a:rPr lang="en-US" sz="2000" i="1" dirty="0"/>
              <a:t>x</a:t>
            </a:r>
            <a:r>
              <a:rPr lang="en-US" sz="2000" dirty="0"/>
              <a:t>[</a:t>
            </a:r>
            <a:r>
              <a:rPr lang="en-US" sz="2000" i="1" dirty="0" err="1"/>
              <a:t>i</a:t>
            </a:r>
            <a:r>
              <a:rPr lang="en-US" sz="2000" dirty="0"/>
              <a:t>] is the row index of the queen in column </a:t>
            </a:r>
            <a:r>
              <a:rPr lang="en-US" sz="2000" dirty="0" err="1"/>
              <a:t>i</a:t>
            </a:r>
            <a:endParaRPr lang="en-US" sz="2000" i="1" dirty="0"/>
          </a:p>
          <a:p>
            <a:r>
              <a:rPr lang="en-US" sz="2000" dirty="0"/>
              <a:t>Constraints</a:t>
            </a:r>
          </a:p>
          <a:p>
            <a:pPr lvl="1"/>
            <a:r>
              <a:rPr lang="en-US" sz="2000" i="1" dirty="0"/>
              <a:t>x</a:t>
            </a:r>
            <a:r>
              <a:rPr lang="en-US" sz="2000" dirty="0"/>
              <a:t>[</a:t>
            </a:r>
            <a:r>
              <a:rPr lang="en-US" sz="2000" i="1" dirty="0" err="1"/>
              <a:t>i</a:t>
            </a:r>
            <a:r>
              <a:rPr lang="en-US" sz="2000" dirty="0"/>
              <a:t>] ≠ </a:t>
            </a:r>
            <a:r>
              <a:rPr lang="en-US" sz="2000" i="1" dirty="0"/>
              <a:t>x</a:t>
            </a:r>
            <a:r>
              <a:rPr lang="en-US" sz="2000" dirty="0"/>
              <a:t>[</a:t>
            </a:r>
            <a:r>
              <a:rPr lang="en-US" sz="2000" i="1" dirty="0"/>
              <a:t>j</a:t>
            </a:r>
            <a:r>
              <a:rPr lang="en-US" sz="2000" dirty="0"/>
              <a:t>]</a:t>
            </a:r>
          </a:p>
          <a:p>
            <a:pPr lvl="1"/>
            <a:r>
              <a:rPr lang="en-US" sz="2000" i="1" dirty="0"/>
              <a:t>x</a:t>
            </a:r>
            <a:r>
              <a:rPr lang="en-US" sz="2000" dirty="0"/>
              <a:t>[</a:t>
            </a:r>
            <a:r>
              <a:rPr lang="en-US" sz="2000" i="1" dirty="0" err="1"/>
              <a:t>i</a:t>
            </a:r>
            <a:r>
              <a:rPr lang="en-US" sz="2000" dirty="0"/>
              <a:t>] + </a:t>
            </a:r>
            <a:r>
              <a:rPr lang="en-US" sz="2000" i="1" dirty="0" err="1"/>
              <a:t>i</a:t>
            </a:r>
            <a:r>
              <a:rPr lang="en-US" sz="2000" dirty="0"/>
              <a:t> ≠ </a:t>
            </a:r>
            <a:r>
              <a:rPr lang="en-US" sz="2000" i="1" dirty="0"/>
              <a:t>x</a:t>
            </a:r>
            <a:r>
              <a:rPr lang="en-US" sz="2000" dirty="0"/>
              <a:t>[</a:t>
            </a:r>
            <a:r>
              <a:rPr lang="en-US" sz="2000" i="1" dirty="0"/>
              <a:t>j</a:t>
            </a:r>
            <a:r>
              <a:rPr lang="en-US" sz="2000" dirty="0"/>
              <a:t>] + </a:t>
            </a:r>
            <a:r>
              <a:rPr lang="en-US" sz="2000" i="1" dirty="0"/>
              <a:t>j</a:t>
            </a:r>
          </a:p>
          <a:p>
            <a:pPr lvl="1"/>
            <a:r>
              <a:rPr lang="en-US" sz="2000" i="1" dirty="0"/>
              <a:t>x</a:t>
            </a:r>
            <a:r>
              <a:rPr lang="en-US" sz="2000" dirty="0"/>
              <a:t>[</a:t>
            </a:r>
            <a:r>
              <a:rPr lang="en-US" sz="2000" i="1" dirty="0" err="1"/>
              <a:t>i</a:t>
            </a:r>
            <a:r>
              <a:rPr lang="en-US" sz="2000" dirty="0"/>
              <a:t>] – </a:t>
            </a:r>
            <a:r>
              <a:rPr lang="en-US" sz="2000" i="1" dirty="0" err="1"/>
              <a:t>i</a:t>
            </a:r>
            <a:r>
              <a:rPr lang="en-US" sz="2000" dirty="0"/>
              <a:t> ≠ </a:t>
            </a:r>
            <a:r>
              <a:rPr lang="en-US" sz="2000" i="1" dirty="0"/>
              <a:t>x</a:t>
            </a:r>
            <a:r>
              <a:rPr lang="en-US" sz="2000" dirty="0"/>
              <a:t>[</a:t>
            </a:r>
            <a:r>
              <a:rPr lang="en-US" sz="2000" i="1" dirty="0"/>
              <a:t>j</a:t>
            </a:r>
            <a:r>
              <a:rPr lang="en-US" sz="2000" dirty="0"/>
              <a:t>] - j</a:t>
            </a:r>
            <a:r>
              <a:rPr lang="en-US" sz="2000" i="1" dirty="0"/>
              <a:t>	</a:t>
            </a:r>
          </a:p>
          <a:p>
            <a:r>
              <a:rPr lang="en-US" sz="2000" dirty="0"/>
              <a:t>Marked arrays:</a:t>
            </a:r>
          </a:p>
          <a:p>
            <a:pPr lvl="1"/>
            <a:r>
              <a:rPr lang="en-US" sz="2000" dirty="0" err="1"/>
              <a:t>markR</a:t>
            </a:r>
            <a:r>
              <a:rPr lang="en-US" sz="2000" dirty="0"/>
              <a:t>[</a:t>
            </a:r>
            <a:r>
              <a:rPr lang="en-US" sz="2000" i="1" dirty="0"/>
              <a:t>r</a:t>
            </a:r>
            <a:r>
              <a:rPr lang="en-US" sz="2000" dirty="0"/>
              <a:t>] = 1: row r has a queen</a:t>
            </a:r>
          </a:p>
          <a:p>
            <a:pPr lvl="1"/>
            <a:r>
              <a:rPr lang="en-US" sz="2000" dirty="0"/>
              <a:t>markD1[</a:t>
            </a:r>
            <a:r>
              <a:rPr lang="en-US" sz="2000" i="1" dirty="0"/>
              <a:t>d</a:t>
            </a:r>
            <a:r>
              <a:rPr lang="en-US" sz="2000" dirty="0"/>
              <a:t>] = 1: there is a queen in row </a:t>
            </a:r>
            <a:r>
              <a:rPr lang="en-US" sz="2000" i="1" dirty="0"/>
              <a:t>r</a:t>
            </a:r>
            <a:r>
              <a:rPr lang="en-US" sz="2000" dirty="0"/>
              <a:t>, column </a:t>
            </a:r>
            <a:r>
              <a:rPr lang="en-US" sz="2000" i="1" dirty="0"/>
              <a:t>k</a:t>
            </a:r>
            <a:r>
              <a:rPr lang="en-US" sz="2000" dirty="0"/>
              <a:t> with </a:t>
            </a:r>
            <a:r>
              <a:rPr lang="en-US" sz="2000" i="1" dirty="0"/>
              <a:t>d</a:t>
            </a:r>
            <a:r>
              <a:rPr lang="en-US" sz="2000" dirty="0"/>
              <a:t> = </a:t>
            </a:r>
            <a:r>
              <a:rPr lang="en-US" sz="2000" i="1" dirty="0"/>
              <a:t>n</a:t>
            </a:r>
            <a:r>
              <a:rPr lang="en-US" sz="2000" dirty="0"/>
              <a:t> – </a:t>
            </a:r>
            <a:r>
              <a:rPr lang="en-US" sz="2000" i="1" dirty="0"/>
              <a:t>k</a:t>
            </a:r>
            <a:r>
              <a:rPr lang="en-US" sz="2000" dirty="0"/>
              <a:t> + </a:t>
            </a:r>
            <a:r>
              <a:rPr lang="en-US" sz="2000" i="1" dirty="0"/>
              <a:t>r</a:t>
            </a:r>
          </a:p>
          <a:p>
            <a:pPr lvl="1"/>
            <a:r>
              <a:rPr lang="en-US" sz="2000" dirty="0"/>
              <a:t>MarkD2[</a:t>
            </a:r>
            <a:r>
              <a:rPr lang="en-US" sz="2000" i="1" dirty="0"/>
              <a:t>d</a:t>
            </a:r>
            <a:r>
              <a:rPr lang="en-US" sz="2000" dirty="0"/>
              <a:t>] = 1: there is a queen in row r column k with  </a:t>
            </a:r>
            <a:r>
              <a:rPr lang="en-US" sz="2000" i="1" dirty="0"/>
              <a:t>k</a:t>
            </a:r>
            <a:r>
              <a:rPr lang="en-US" sz="2000" dirty="0"/>
              <a:t> + </a:t>
            </a:r>
            <a:r>
              <a:rPr lang="en-US" sz="2000" i="1" dirty="0"/>
              <a:t>r</a:t>
            </a:r>
            <a:r>
              <a:rPr lang="en-US" sz="2000" dirty="0"/>
              <a:t> = </a:t>
            </a:r>
            <a:r>
              <a:rPr lang="en-US" sz="2000" i="1" dirty="0"/>
              <a:t>d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107709" y="849745"/>
            <a:ext cx="7002410" cy="54309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check(r,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(mark[r] = 0) and (markD1[</a:t>
            </a:r>
            <a:r>
              <a:rPr lang="en-US" sz="1400" b="1" dirty="0" err="1">
                <a:latin typeface="Consolas" panose="020B0609020204030204" pitchFamily="49" charset="0"/>
              </a:rPr>
              <a:t>n+k-r</a:t>
            </a:r>
            <a:r>
              <a:rPr lang="en-US" sz="1400" b="1" dirty="0">
                <a:latin typeface="Consolas" panose="020B0609020204030204" pitchFamily="49" charset="0"/>
              </a:rPr>
              <a:t>] = 0) and (markD2[</a:t>
            </a:r>
            <a:r>
              <a:rPr lang="en-US" sz="1400" b="1" dirty="0" err="1">
                <a:latin typeface="Consolas" panose="020B0609020204030204" pitchFamily="49" charset="0"/>
              </a:rPr>
              <a:t>k+r</a:t>
            </a:r>
            <a:r>
              <a:rPr lang="en-US" sz="1400" b="1" dirty="0">
                <a:latin typeface="Consolas" panose="020B0609020204030204" pitchFamily="49" charset="0"/>
              </a:rPr>
              <a:t>] = 0);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try(k){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x[k] &gt; 0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 k = n then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 + 1; else try(k+1);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r = 1 to n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 check(r, k)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x[k] = r; mark[r] = 1; markD1[</a:t>
            </a:r>
            <a:r>
              <a:rPr lang="en-US" sz="1400" b="1" dirty="0" err="1">
                <a:latin typeface="Consolas" panose="020B0609020204030204" pitchFamily="49" charset="0"/>
              </a:rPr>
              <a:t>n+k-r</a:t>
            </a:r>
            <a:r>
              <a:rPr lang="en-US" sz="1400" b="1" dirty="0">
                <a:latin typeface="Consolas" panose="020B0609020204030204" pitchFamily="49" charset="0"/>
              </a:rPr>
              <a:t>] = 1; markD2[</a:t>
            </a:r>
            <a:r>
              <a:rPr lang="en-US" sz="1400" b="1" dirty="0" err="1">
                <a:latin typeface="Consolas" panose="020B0609020204030204" pitchFamily="49" charset="0"/>
              </a:rPr>
              <a:t>k+r</a:t>
            </a:r>
            <a:r>
              <a:rPr lang="en-US" sz="1400" b="1" dirty="0">
                <a:latin typeface="Consolas" panose="020B0609020204030204" pitchFamily="49" charset="0"/>
              </a:rPr>
              <a:t>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if k = n then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 + 1;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else try(k+1);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x[k] = 0; mark[r] = 0; markD1[</a:t>
            </a:r>
            <a:r>
              <a:rPr lang="en-US" sz="1400" b="1" dirty="0" err="1">
                <a:latin typeface="Consolas" panose="020B0609020204030204" pitchFamily="49" charset="0"/>
              </a:rPr>
              <a:t>n+k-r</a:t>
            </a:r>
            <a:r>
              <a:rPr lang="en-US" sz="1400" b="1" dirty="0">
                <a:latin typeface="Consolas" panose="020B0609020204030204" pitchFamily="49" charset="0"/>
              </a:rPr>
              <a:t>] = 0; markD2[</a:t>
            </a:r>
            <a:r>
              <a:rPr lang="en-US" sz="1400" b="1" dirty="0" err="1">
                <a:latin typeface="Consolas" panose="020B0609020204030204" pitchFamily="49" charset="0"/>
              </a:rPr>
              <a:t>k+r</a:t>
            </a:r>
            <a:r>
              <a:rPr lang="en-US" sz="1400" b="1" dirty="0">
                <a:latin typeface="Consolas" panose="020B0609020204030204" pitchFamily="49" charset="0"/>
              </a:rPr>
              <a:t>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0401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QUEEN PROBLEM–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107709" y="849745"/>
            <a:ext cx="7002410" cy="54309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Try(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if(x[k] &gt; 0){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if(k == n)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 += 1; else Try(k+1);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 = 1; r &lt;= n; r++){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if(check(</a:t>
            </a:r>
            <a:r>
              <a:rPr lang="en-US" sz="1400" b="1" dirty="0" err="1">
                <a:latin typeface="Consolas" panose="020B0609020204030204" pitchFamily="49" charset="0"/>
              </a:rPr>
              <a:t>r,k</a:t>
            </a:r>
            <a:r>
              <a:rPr lang="en-US" sz="1400" b="1" dirty="0">
                <a:latin typeface="Consolas" panose="020B0609020204030204" pitchFamily="49" charset="0"/>
              </a:rPr>
              <a:t>)){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x[k] = r; mark[r] = 1; markD1[n+ k - r] = 1; markD2[k + r]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if(k == n)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 += 1; else Try(k+1);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x[k] = 0; mark[r] = 0; markD1[n+ k - r] = 0; markD2[k + r]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71236" y="849745"/>
            <a:ext cx="4179455" cy="54309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100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x[N];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a[N];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mark[N];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markD1[2*N];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markD2[2*N];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check(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if(mark[v] == 1)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if(markD1[n + k - v]==1)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if(markD2[k + v]==1)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06592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QUEEN PROBLEM–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8035636" y="849745"/>
            <a:ext cx="3817628" cy="50522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input();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Try(1);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("%d",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1025236" y="849745"/>
            <a:ext cx="6844146" cy="505229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input(){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 mark[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0;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 2*N;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    markD1[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0; markD2[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0;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 x[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 = 1; j &lt;= n; j++){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e;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d",&amp;e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if(e == 1){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x[j] 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mark[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1; markD1[n + j -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1; markD2[</a:t>
            </a:r>
            <a:r>
              <a:rPr lang="en-US" sz="1400" b="1" dirty="0" err="1">
                <a:latin typeface="Consolas" panose="020B0609020204030204" pitchFamily="49" charset="0"/>
              </a:rPr>
              <a:t>i+j</a:t>
            </a:r>
            <a:r>
              <a:rPr lang="en-US" sz="1400" b="1" dirty="0">
                <a:latin typeface="Consolas" panose="020B0609020204030204" pitchFamily="49" charset="0"/>
              </a:rPr>
              <a:t>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8776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TSP PROBLEM (P.02.06.03)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</p:spPr>
        <p:txBody>
          <a:bodyPr/>
          <a:lstStyle/>
          <a:p>
            <a:r>
              <a:rPr lang="en-US" sz="2000" dirty="0"/>
              <a:t>Given n points 1, 2, . . ., n. The travel distance from point </a:t>
            </a:r>
            <a:r>
              <a:rPr lang="en-US" sz="2000" dirty="0" err="1"/>
              <a:t>i</a:t>
            </a:r>
            <a:r>
              <a:rPr lang="en-US" sz="2000" dirty="0"/>
              <a:t> to point j is d(</a:t>
            </a:r>
            <a:r>
              <a:rPr lang="en-US" sz="2000" dirty="0" err="1"/>
              <a:t>i</a:t>
            </a:r>
            <a:r>
              <a:rPr lang="en-US" sz="2000" dirty="0"/>
              <a:t>, j), with </a:t>
            </a:r>
            <a:r>
              <a:rPr lang="en-US" sz="2000" dirty="0" err="1"/>
              <a:t>i</a:t>
            </a:r>
            <a:r>
              <a:rPr lang="en-US" sz="2000" dirty="0"/>
              <a:t>, j = 1, 2, …, n. Find the trip starting from point 1, passing through other points, each point exactly once and returning to point 1 with the smallest total length.</a:t>
            </a:r>
          </a:p>
          <a:p>
            <a:r>
              <a:rPr lang="en-US" sz="2000" dirty="0"/>
              <a:t>Data</a:t>
            </a:r>
          </a:p>
          <a:p>
            <a:pPr lvl="1"/>
            <a:r>
              <a:rPr lang="en-US" sz="2000" dirty="0"/>
              <a:t>Line 1: An integer </a:t>
            </a:r>
            <a:r>
              <a:rPr lang="en-US" sz="2000" i="1" dirty="0"/>
              <a:t>n</a:t>
            </a:r>
            <a:r>
              <a:rPr lang="en-US" sz="2000" dirty="0"/>
              <a:t> (1 &lt;=  </a:t>
            </a:r>
            <a:r>
              <a:rPr lang="en-US" sz="2000" i="1" dirty="0"/>
              <a:t>n</a:t>
            </a:r>
            <a:r>
              <a:rPr lang="en-US" sz="2000" dirty="0"/>
              <a:t> &lt;= 20)</a:t>
            </a:r>
          </a:p>
          <a:p>
            <a:pPr lvl="1"/>
            <a:r>
              <a:rPr lang="en-US" sz="2000" dirty="0"/>
              <a:t>Line </a:t>
            </a:r>
            <a:r>
              <a:rPr lang="en-US" sz="2000" i="1" dirty="0" err="1"/>
              <a:t>i</a:t>
            </a:r>
            <a:r>
              <a:rPr lang="en-US" sz="2000" dirty="0"/>
              <a:t> + 1 (</a:t>
            </a:r>
            <a:r>
              <a:rPr lang="en-US" sz="2000" i="1" dirty="0" err="1"/>
              <a:t>i</a:t>
            </a:r>
            <a:r>
              <a:rPr lang="en-US" sz="2000" dirty="0"/>
              <a:t> = 1, 2, …, </a:t>
            </a:r>
            <a:r>
              <a:rPr lang="en-US" sz="2000" i="1" dirty="0"/>
              <a:t>n</a:t>
            </a:r>
            <a:r>
              <a:rPr lang="en-US" sz="2000" dirty="0"/>
              <a:t>): Row </a:t>
            </a:r>
            <a:r>
              <a:rPr lang="en-US" sz="2000" dirty="0" err="1"/>
              <a:t>i</a:t>
            </a:r>
            <a:r>
              <a:rPr lang="en-US" sz="2000" dirty="0"/>
              <a:t> of the matrix d</a:t>
            </a:r>
            <a:endParaRPr lang="en-US" sz="2000" i="1" dirty="0"/>
          </a:p>
          <a:p>
            <a:r>
              <a:rPr lang="en-US" sz="2000" dirty="0"/>
              <a:t>Result</a:t>
            </a:r>
          </a:p>
          <a:p>
            <a:pPr lvl="1"/>
            <a:r>
              <a:rPr lang="en-US" sz="2000" dirty="0"/>
              <a:t>The length of the found trip</a:t>
            </a:r>
            <a:endParaRPr lang="en-US" sz="2000" i="1" dirty="0"/>
          </a:p>
          <a:p>
            <a:pPr lvl="1"/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969476"/>
              </p:ext>
            </p:extLst>
          </p:nvPr>
        </p:nvGraphicFramePr>
        <p:xfrm>
          <a:off x="7509164" y="2771073"/>
          <a:ext cx="4344100" cy="210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2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0 1 1 9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1 0 9 3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1 9 0 2</a:t>
                      </a:r>
                    </a:p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9 3 2 0</a:t>
                      </a:r>
                      <a:b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6022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TSP PROBLEM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5" y="1058844"/>
            <a:ext cx="7151955" cy="4909124"/>
          </a:xfrm>
        </p:spPr>
        <p:txBody>
          <a:bodyPr/>
          <a:lstStyle/>
          <a:p>
            <a:r>
              <a:rPr lang="en-US" sz="2000" dirty="0"/>
              <a:t>Representing solutions: </a:t>
            </a:r>
            <a:r>
              <a:rPr lang="en-US" sz="2000" i="1" dirty="0"/>
              <a:t>x</a:t>
            </a:r>
            <a:r>
              <a:rPr lang="en-US" sz="2000" dirty="0"/>
              <a:t>[1, . . ., </a:t>
            </a:r>
            <a:r>
              <a:rPr lang="en-US" sz="2000" i="1" dirty="0"/>
              <a:t>n</a:t>
            </a:r>
            <a:r>
              <a:rPr lang="en-US" sz="2000" dirty="0"/>
              <a:t>], where x[</a:t>
            </a:r>
            <a:r>
              <a:rPr lang="en-US" sz="2000" i="1" dirty="0" err="1"/>
              <a:t>i</a:t>
            </a:r>
            <a:r>
              <a:rPr lang="en-US" sz="2000" dirty="0"/>
              <a:t>] is the </a:t>
            </a:r>
            <a:r>
              <a:rPr lang="en-US" sz="2000" i="1" dirty="0"/>
              <a:t>point </a:t>
            </a:r>
            <a:r>
              <a:rPr lang="en-US" sz="2000" i="1" dirty="0" err="1"/>
              <a:t>i</a:t>
            </a:r>
            <a:r>
              <a:rPr lang="en-US" sz="2000" i="1" baseline="30000" dirty="0" err="1"/>
              <a:t>th</a:t>
            </a:r>
            <a:r>
              <a:rPr lang="en-US" sz="2000" dirty="0"/>
              <a:t> of the trip, </a:t>
            </a:r>
            <a:r>
              <a:rPr lang="en-US" sz="2000" i="1" dirty="0" err="1"/>
              <a:t>i</a:t>
            </a:r>
            <a:r>
              <a:rPr lang="en-US" sz="2000" dirty="0"/>
              <a:t> = 1, 2, …, </a:t>
            </a:r>
            <a:r>
              <a:rPr lang="en-US" sz="2000" i="1" dirty="0"/>
              <a:t>n</a:t>
            </a:r>
            <a:r>
              <a:rPr lang="en-US" sz="2000" dirty="0"/>
              <a:t>. The trip is: x[1] </a:t>
            </a:r>
            <a:r>
              <a:rPr lang="en-US" sz="2000" dirty="0">
                <a:sym typeface="Wingdings" panose="05000000000000000000" pitchFamily="2" charset="2"/>
              </a:rPr>
              <a:t> x[2]  . . .  x[n]  x[1]</a:t>
            </a:r>
          </a:p>
          <a:p>
            <a:r>
              <a:rPr lang="en-US" sz="2000" dirty="0">
                <a:sym typeface="Wingdings" panose="05000000000000000000" pitchFamily="2" charset="2"/>
              </a:rPr>
              <a:t>Marked array: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mark[v] = 1: v does appear in the trip</a:t>
            </a:r>
          </a:p>
          <a:p>
            <a:r>
              <a:rPr lang="en-US" sz="2000" dirty="0">
                <a:sym typeface="Wingdings" panose="05000000000000000000" pitchFamily="2" charset="2"/>
              </a:rPr>
              <a:t>Branch and Bound</a:t>
            </a:r>
          </a:p>
          <a:p>
            <a:pPr lvl="1"/>
            <a:r>
              <a:rPr lang="en-US" sz="2000" dirty="0">
                <a:sym typeface="Wingdings" panose="05000000000000000000" pitchFamily="2" charset="2"/>
              </a:rPr>
              <a:t>Cm: the minimal distance between two points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620000" y="849745"/>
            <a:ext cx="4490118" cy="54309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try(k){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v = 1 to n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if mark[v] = 0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x[k] = v;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f = f + d[x[k-1], v]; mark[v]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if k = n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if </a:t>
            </a:r>
            <a:r>
              <a:rPr lang="en-US" sz="1400" b="1" dirty="0" err="1">
                <a:latin typeface="Consolas" panose="020B0609020204030204" pitchFamily="49" charset="0"/>
              </a:rPr>
              <a:t>fmin</a:t>
            </a:r>
            <a:r>
              <a:rPr lang="en-US" sz="1400" b="1" dirty="0">
                <a:latin typeface="Consolas" panose="020B0609020204030204" pitchFamily="49" charset="0"/>
              </a:rPr>
              <a:t> &gt; f + d[x[n],x[1]] then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  </a:t>
            </a:r>
            <a:r>
              <a:rPr lang="en-US" sz="1400" b="1" dirty="0" err="1">
                <a:latin typeface="Consolas" panose="020B0609020204030204" pitchFamily="49" charset="0"/>
              </a:rPr>
              <a:t>fmin</a:t>
            </a:r>
            <a:r>
              <a:rPr lang="en-US" sz="1400" b="1" dirty="0">
                <a:latin typeface="Consolas" panose="020B0609020204030204" pitchFamily="49" charset="0"/>
              </a:rPr>
              <a:t> = f + d[x[n],x[1]];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}else{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if f + Cm*(n-k+1) &lt; </a:t>
            </a:r>
            <a:r>
              <a:rPr lang="en-US" sz="1400" b="1" dirty="0" err="1">
                <a:latin typeface="Consolas" panose="020B0609020204030204" pitchFamily="49" charset="0"/>
              </a:rPr>
              <a:t>fmin</a:t>
            </a:r>
            <a:r>
              <a:rPr lang="en-US" sz="1400" b="1" dirty="0">
                <a:latin typeface="Consolas" panose="020B0609020204030204" pitchFamily="49" charset="0"/>
              </a:rPr>
              <a:t> then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  try(k+1);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f = f – d[x[k-1], v]; mark[v]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078839" y="3565237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x[1]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818593" y="4075903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x[2]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078838" y="5952057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x[k+1]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818593" y="5495066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x[k-1]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010159" y="5495066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x[k+1]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010159" y="4015639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x[n]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98737" y="4427504"/>
            <a:ext cx="4074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18" name="Straight Arrow Connector 17"/>
          <p:cNvCxnSpPr>
            <a:stCxn id="5" idx="3"/>
            <a:endCxn id="12" idx="1"/>
          </p:cNvCxnSpPr>
          <p:nvPr/>
        </p:nvCxnSpPr>
        <p:spPr>
          <a:xfrm>
            <a:off x="5003514" y="3729572"/>
            <a:ext cx="815079" cy="51066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1"/>
            <a:endCxn id="13" idx="3"/>
          </p:cNvCxnSpPr>
          <p:nvPr/>
        </p:nvCxnSpPr>
        <p:spPr>
          <a:xfrm flipH="1">
            <a:off x="5003513" y="5659401"/>
            <a:ext cx="815080" cy="45699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3" idx="1"/>
            <a:endCxn id="15" idx="3"/>
          </p:cNvCxnSpPr>
          <p:nvPr/>
        </p:nvCxnSpPr>
        <p:spPr>
          <a:xfrm flipH="1" flipV="1">
            <a:off x="2934834" y="5659401"/>
            <a:ext cx="1144004" cy="456991"/>
          </a:xfrm>
          <a:prstGeom prst="straightConnector1">
            <a:avLst/>
          </a:prstGeom>
          <a:ln w="254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268775" y="4383032"/>
            <a:ext cx="4074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25" name="Straight Arrow Connector 24"/>
          <p:cNvCxnSpPr>
            <a:stCxn id="16" idx="3"/>
            <a:endCxn id="5" idx="1"/>
          </p:cNvCxnSpPr>
          <p:nvPr/>
        </p:nvCxnSpPr>
        <p:spPr>
          <a:xfrm flipV="1">
            <a:off x="2934834" y="3729572"/>
            <a:ext cx="1144005" cy="450402"/>
          </a:xfrm>
          <a:prstGeom prst="straightConnector1">
            <a:avLst/>
          </a:prstGeom>
          <a:ln w="254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/>
          <p:cNvSpPr/>
          <p:nvPr/>
        </p:nvSpPr>
        <p:spPr>
          <a:xfrm>
            <a:off x="1304817" y="3729571"/>
            <a:ext cx="2419277" cy="2386821"/>
          </a:xfrm>
          <a:prstGeom prst="round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3789300" y="3419585"/>
            <a:ext cx="3030618" cy="2917861"/>
          </a:xfrm>
          <a:prstGeom prst="round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108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TSP PROBLEM -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5" y="1058844"/>
            <a:ext cx="7151955" cy="4909124"/>
          </a:xfrm>
        </p:spPr>
        <p:txBody>
          <a:bodyPr/>
          <a:lstStyle/>
          <a:p>
            <a:pPr marL="457200" lvl="1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620000" y="849745"/>
            <a:ext cx="4490118" cy="54309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try(k){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v = 1 to n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if mark[v] = 0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x[k] = v;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f = f + d[x[k-1], v]; mark[v]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if k = n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if </a:t>
            </a:r>
            <a:r>
              <a:rPr lang="en-US" sz="1400" b="1" dirty="0" err="1">
                <a:latin typeface="Consolas" panose="020B0609020204030204" pitchFamily="49" charset="0"/>
              </a:rPr>
              <a:t>fmin</a:t>
            </a:r>
            <a:r>
              <a:rPr lang="en-US" sz="1400" b="1" dirty="0">
                <a:latin typeface="Consolas" panose="020B0609020204030204" pitchFamily="49" charset="0"/>
              </a:rPr>
              <a:t> &gt; f + d[x[n],x[1]] then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  </a:t>
            </a:r>
            <a:r>
              <a:rPr lang="en-US" sz="1400" b="1" dirty="0" err="1">
                <a:latin typeface="Consolas" panose="020B0609020204030204" pitchFamily="49" charset="0"/>
              </a:rPr>
              <a:t>fmin</a:t>
            </a:r>
            <a:r>
              <a:rPr lang="en-US" sz="1400" b="1" dirty="0">
                <a:latin typeface="Consolas" panose="020B0609020204030204" pitchFamily="49" charset="0"/>
              </a:rPr>
              <a:t> = f + d[x[n],x[1]];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}else{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if f + Cm*(n-k+1) &lt; </a:t>
            </a:r>
            <a:r>
              <a:rPr lang="en-US" sz="1400" b="1" dirty="0" err="1">
                <a:latin typeface="Consolas" panose="020B0609020204030204" pitchFamily="49" charset="0"/>
              </a:rPr>
              <a:t>fmin</a:t>
            </a:r>
            <a:r>
              <a:rPr lang="en-US" sz="1400" b="1" dirty="0">
                <a:latin typeface="Consolas" panose="020B0609020204030204" pitchFamily="49" charset="0"/>
              </a:rPr>
              <a:t> then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  try(k+1);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f = f – d[x[k-1], v]; mark[v]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811711" y="2527549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x[1]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551465" y="3038215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x[2]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811710" y="4914369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x[k]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551465" y="4457378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x[k-1]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743031" y="4457378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x[k+1]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743031" y="2977951"/>
            <a:ext cx="924675" cy="328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x[n]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31609" y="3389816"/>
            <a:ext cx="4074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18" name="Straight Arrow Connector 17"/>
          <p:cNvCxnSpPr>
            <a:stCxn id="5" idx="3"/>
            <a:endCxn id="12" idx="1"/>
          </p:cNvCxnSpPr>
          <p:nvPr/>
        </p:nvCxnSpPr>
        <p:spPr>
          <a:xfrm>
            <a:off x="4736386" y="2691884"/>
            <a:ext cx="815079" cy="51066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1"/>
            <a:endCxn id="13" idx="3"/>
          </p:cNvCxnSpPr>
          <p:nvPr/>
        </p:nvCxnSpPr>
        <p:spPr>
          <a:xfrm flipH="1">
            <a:off x="4736385" y="4621713"/>
            <a:ext cx="815080" cy="45699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3" idx="1"/>
            <a:endCxn id="15" idx="3"/>
          </p:cNvCxnSpPr>
          <p:nvPr/>
        </p:nvCxnSpPr>
        <p:spPr>
          <a:xfrm flipH="1" flipV="1">
            <a:off x="2667706" y="4621713"/>
            <a:ext cx="1144004" cy="456991"/>
          </a:xfrm>
          <a:prstGeom prst="straightConnector1">
            <a:avLst/>
          </a:prstGeom>
          <a:ln w="254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001647" y="3345344"/>
            <a:ext cx="4074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25" name="Straight Arrow Connector 24"/>
          <p:cNvCxnSpPr>
            <a:stCxn id="16" idx="3"/>
            <a:endCxn id="5" idx="1"/>
          </p:cNvCxnSpPr>
          <p:nvPr/>
        </p:nvCxnSpPr>
        <p:spPr>
          <a:xfrm flipV="1">
            <a:off x="2667706" y="2691884"/>
            <a:ext cx="1144005" cy="450402"/>
          </a:xfrm>
          <a:prstGeom prst="straightConnector1">
            <a:avLst/>
          </a:prstGeom>
          <a:ln w="254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/>
          <p:cNvSpPr/>
          <p:nvPr/>
        </p:nvSpPr>
        <p:spPr>
          <a:xfrm>
            <a:off x="1037689" y="2691883"/>
            <a:ext cx="2419277" cy="2386821"/>
          </a:xfrm>
          <a:prstGeom prst="round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3522172" y="2381897"/>
            <a:ext cx="3030618" cy="2917861"/>
          </a:xfrm>
          <a:prstGeom prst="round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54456" y="1180543"/>
            <a:ext cx="2754305" cy="1015663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" panose="020F0502020204030203"/>
              </a:rPr>
              <a:t>The part has been reached, contain </a:t>
            </a:r>
            <a:r>
              <a:rPr lang="en-US" sz="2000" i="1" dirty="0">
                <a:latin typeface="Lato" panose="020F0502020204030203"/>
              </a:rPr>
              <a:t>k</a:t>
            </a:r>
            <a:r>
              <a:rPr lang="en-US" sz="2000" dirty="0">
                <a:latin typeface="Lato" panose="020F0502020204030203"/>
              </a:rPr>
              <a:t>-1 stages, length </a:t>
            </a:r>
            <a:r>
              <a:rPr lang="en-US" sz="2000" i="1" dirty="0">
                <a:latin typeface="Lato" panose="020F0502020204030203"/>
              </a:rPr>
              <a:t>f</a:t>
            </a:r>
          </a:p>
        </p:txBody>
      </p:sp>
      <p:sp>
        <p:nvSpPr>
          <p:cNvPr id="9" name="Down Arrow 8"/>
          <p:cNvSpPr/>
          <p:nvPr/>
        </p:nvSpPr>
        <p:spPr>
          <a:xfrm>
            <a:off x="5753528" y="2180828"/>
            <a:ext cx="178081" cy="412682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347389" y="1132537"/>
            <a:ext cx="2851795" cy="132343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" panose="020F0502020204030203"/>
              </a:rPr>
              <a:t>The part has not been reached, contains </a:t>
            </a:r>
            <a:r>
              <a:rPr lang="en-US" sz="2000" i="1" dirty="0">
                <a:latin typeface="Lato" panose="020F0502020204030203"/>
              </a:rPr>
              <a:t>n-k</a:t>
            </a:r>
            <a:r>
              <a:rPr lang="en-US" sz="2000" dirty="0">
                <a:latin typeface="Lato" panose="020F0502020204030203"/>
              </a:rPr>
              <a:t>+1 stages with length ≥ </a:t>
            </a:r>
            <a:r>
              <a:rPr lang="en-US" sz="2000" i="1" dirty="0">
                <a:latin typeface="Lato" panose="020F0502020204030203"/>
              </a:rPr>
              <a:t>Cm*</a:t>
            </a:r>
            <a:r>
              <a:rPr lang="en-US" sz="2000" dirty="0">
                <a:latin typeface="Lato" panose="020F0502020204030203"/>
              </a:rPr>
              <a:t>(</a:t>
            </a:r>
            <a:r>
              <a:rPr lang="en-US" sz="2000" i="1" dirty="0">
                <a:latin typeface="Lato" panose="020F0502020204030203"/>
              </a:rPr>
              <a:t>n-k</a:t>
            </a:r>
            <a:r>
              <a:rPr lang="en-US" sz="2000" dirty="0">
                <a:latin typeface="Lato" panose="020F0502020204030203"/>
              </a:rPr>
              <a:t>+1)</a:t>
            </a:r>
          </a:p>
        </p:txBody>
      </p:sp>
      <p:sp>
        <p:nvSpPr>
          <p:cNvPr id="26" name="Down Arrow 25"/>
          <p:cNvSpPr/>
          <p:nvPr/>
        </p:nvSpPr>
        <p:spPr>
          <a:xfrm>
            <a:off x="1797536" y="2277035"/>
            <a:ext cx="178081" cy="412682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06643" y="5390317"/>
            <a:ext cx="6990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" panose="020F0502020204030203"/>
              </a:rPr>
              <a:t>Lower bound</a:t>
            </a:r>
            <a:r>
              <a:rPr lang="en-US" sz="2000" dirty="0">
                <a:solidFill>
                  <a:srgbClr val="FF0000"/>
                </a:solidFill>
                <a:latin typeface="Lato" panose="020F0502020204030203"/>
              </a:rPr>
              <a:t> </a:t>
            </a:r>
            <a:r>
              <a:rPr lang="en-US" sz="2000" i="1" dirty="0">
                <a:solidFill>
                  <a:srgbClr val="FF0000"/>
                </a:solidFill>
                <a:latin typeface="Lato" panose="020F0502020204030203"/>
              </a:rPr>
              <a:t>f</a:t>
            </a:r>
            <a:r>
              <a:rPr lang="en-US" sz="2000" dirty="0">
                <a:solidFill>
                  <a:srgbClr val="FF0000"/>
                </a:solidFill>
                <a:latin typeface="Lato" panose="020F0502020204030203"/>
              </a:rPr>
              <a:t> + </a:t>
            </a:r>
            <a:r>
              <a:rPr lang="en-US" sz="2000" i="1" dirty="0">
                <a:solidFill>
                  <a:srgbClr val="FF0000"/>
                </a:solidFill>
                <a:latin typeface="Lato" panose="020F0502020204030203"/>
              </a:rPr>
              <a:t>Cm</a:t>
            </a:r>
            <a:r>
              <a:rPr lang="en-US" sz="2000" dirty="0">
                <a:solidFill>
                  <a:srgbClr val="FF0000"/>
                </a:solidFill>
                <a:latin typeface="Lato" panose="020F0502020204030203"/>
              </a:rPr>
              <a:t>*(</a:t>
            </a:r>
            <a:r>
              <a:rPr lang="en-US" sz="2000" i="1" dirty="0">
                <a:solidFill>
                  <a:srgbClr val="FF0000"/>
                </a:solidFill>
                <a:latin typeface="Lato" panose="020F0502020204030203"/>
              </a:rPr>
              <a:t>n-k</a:t>
            </a:r>
            <a:r>
              <a:rPr lang="en-US" sz="2000" dirty="0">
                <a:solidFill>
                  <a:srgbClr val="FF0000"/>
                </a:solidFill>
                <a:latin typeface="Lato" panose="020F0502020204030203"/>
              </a:rPr>
              <a:t>+1)</a:t>
            </a:r>
            <a:endParaRPr lang="en-US" sz="2000" i="1" dirty="0">
              <a:solidFill>
                <a:srgbClr val="FF0000"/>
              </a:solidFill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2713723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TSP PROBLEM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667928" y="849745"/>
            <a:ext cx="5442190" cy="524283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Try(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 = 1;  v&lt;= n; v++){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if(mark[v]==0){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x[k] =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f = f + d[x[k-1]][v]; mark[v]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if(k == n){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if(</a:t>
            </a:r>
            <a:r>
              <a:rPr lang="en-US" sz="1400" b="1" dirty="0" err="1">
                <a:latin typeface="Consolas" panose="020B0609020204030204" pitchFamily="49" charset="0"/>
              </a:rPr>
              <a:t>f_min</a:t>
            </a:r>
            <a:r>
              <a:rPr lang="en-US" sz="1400" b="1" dirty="0">
                <a:latin typeface="Consolas" panose="020B0609020204030204" pitchFamily="49" charset="0"/>
              </a:rPr>
              <a:t> &gt; f + d[x[n]][x[1]])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</a:t>
            </a:r>
            <a:r>
              <a:rPr lang="en-US" sz="1400" b="1" dirty="0" err="1">
                <a:latin typeface="Consolas" panose="020B0609020204030204" pitchFamily="49" charset="0"/>
              </a:rPr>
              <a:t>f_min</a:t>
            </a:r>
            <a:r>
              <a:rPr lang="en-US" sz="1400" b="1" dirty="0">
                <a:latin typeface="Consolas" panose="020B0609020204030204" pitchFamily="49" charset="0"/>
              </a:rPr>
              <a:t> = f + d[x[n]][x[1]];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}else{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if (f + Cm*(n-k+1) &lt; </a:t>
            </a:r>
            <a:r>
              <a:rPr lang="en-US" sz="1400" b="1" dirty="0" err="1">
                <a:latin typeface="Consolas" panose="020B0609020204030204" pitchFamily="49" charset="0"/>
              </a:rPr>
              <a:t>f_min</a:t>
            </a:r>
            <a:r>
              <a:rPr lang="en-US" sz="1400" b="1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Try(k+1);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mark[v] = 0; f = f - d[x[k-1]][v];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873303" y="849745"/>
            <a:ext cx="5609690" cy="524283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int n;// number of cities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d[100][100];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x[100];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mark[100];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int f;// length of the current part of the trip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int </a:t>
            </a:r>
            <a:r>
              <a:rPr lang="en-US" sz="1400" b="1" dirty="0" err="1">
                <a:latin typeface="Consolas" panose="020B0609020204030204" pitchFamily="49" charset="0"/>
              </a:rPr>
              <a:t>f_min</a:t>
            </a:r>
            <a:r>
              <a:rPr lang="en-US" sz="1400" b="1" dirty="0">
                <a:latin typeface="Consolas" panose="020B0609020204030204" pitchFamily="49" charset="0"/>
              </a:rPr>
              <a:t>;// the record of the trip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Cm;</a:t>
            </a:r>
          </a:p>
        </p:txBody>
      </p:sp>
    </p:spTree>
    <p:extLst>
      <p:ext uri="{BB962C8B-B14F-4D97-AF65-F5344CB8AC3E}">
        <p14:creationId xmlns:p14="http://schemas.microsoft.com/office/powerpoint/2010/main" val="861945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TSP PROBLEM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667928" y="849745"/>
            <a:ext cx="5442190" cy="486268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input();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 = 1; v &lt;= n; v++) mark[v]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x[1] = 1; mark[1]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 = 0; </a:t>
            </a:r>
            <a:r>
              <a:rPr lang="en-US" sz="1400" b="1" dirty="0" err="1">
                <a:latin typeface="Consolas" panose="020B0609020204030204" pitchFamily="49" charset="0"/>
              </a:rPr>
              <a:t>f_min</a:t>
            </a:r>
            <a:r>
              <a:rPr lang="en-US" sz="1400" b="1" dirty="0">
                <a:latin typeface="Consolas" panose="020B0609020204030204" pitchFamily="49" charset="0"/>
              </a:rPr>
              <a:t> = 10000000;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Try(2);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("%d",</a:t>
            </a:r>
            <a:r>
              <a:rPr lang="en-US" sz="1400" b="1" dirty="0" err="1">
                <a:latin typeface="Consolas" panose="020B0609020204030204" pitchFamily="49" charset="0"/>
              </a:rPr>
              <a:t>f_min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801384" y="849745"/>
            <a:ext cx="5681609" cy="486268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input(){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Cm = 10000000;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 =1; j &lt;= n; j++){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d",&amp;d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][j]);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    if(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!= j &amp;&amp; d[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][j] &lt; Cm) Cm = d[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][j];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61164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98" y="2461846"/>
            <a:ext cx="4614203" cy="1934307"/>
          </a:xfrm>
        </p:spPr>
        <p:txBody>
          <a:bodyPr/>
          <a:lstStyle/>
          <a:p>
            <a:r>
              <a:rPr lang="en-US" dirty="0"/>
              <a:t>C BASIC</a:t>
            </a:r>
          </a:p>
        </p:txBody>
      </p:sp>
    </p:spTree>
    <p:extLst>
      <p:ext uri="{BB962C8B-B14F-4D97-AF65-F5344CB8AC3E}">
        <p14:creationId xmlns:p14="http://schemas.microsoft.com/office/powerpoint/2010/main" val="1234004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19413"/>
            <a:ext cx="7342482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 BASIC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4" y="3365399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2800" b="0" dirty="0"/>
              <a:t>RECURSIVE BACKTRACKING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/>
              <a:t>Sudoku problem (P.02.06.01)</a:t>
            </a:r>
          </a:p>
          <a:p>
            <a:r>
              <a:rPr lang="en-US" sz="2000" dirty="0"/>
              <a:t>Queen problem (P.02.06.02)</a:t>
            </a:r>
          </a:p>
          <a:p>
            <a:r>
              <a:rPr lang="en-US" sz="2000" dirty="0"/>
              <a:t>TSP problem (P.02.06.03)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 PROBLEM (P.02.06.01)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68512"/>
            <a:ext cx="7844682" cy="4899456"/>
          </a:xfrm>
        </p:spPr>
        <p:txBody>
          <a:bodyPr/>
          <a:lstStyle/>
          <a:p>
            <a:r>
              <a:rPr lang="en-US" sz="2000" dirty="0"/>
              <a:t>Let the 9 x 9 square board be divided into 81 sub-squares, and the board is also divided into 9 sub-square panels each measuring 3 x 3 (see Figure below). Some cells of the table have been filled with an integer from 1 to 9. Fill in the remaining cells (cells with value 0), each cell with a value from 1 to 9 to satisfy: numbers on each row, each column, and each pair of 3 x 3 squares are different</a:t>
            </a:r>
          </a:p>
          <a:p>
            <a:r>
              <a:rPr lang="en-US" sz="2000" dirty="0"/>
              <a:t>Data</a:t>
            </a:r>
          </a:p>
          <a:p>
            <a:pPr lvl="1"/>
            <a:r>
              <a:rPr lang="en-US" sz="2000" dirty="0"/>
              <a:t>9 lines, each line is 9 elements of 1 row on the table</a:t>
            </a:r>
          </a:p>
          <a:p>
            <a:r>
              <a:rPr lang="en-US" sz="2000" dirty="0"/>
              <a:t>Result</a:t>
            </a:r>
          </a:p>
          <a:p>
            <a:pPr lvl="1"/>
            <a:r>
              <a:rPr lang="en-US" sz="2000" dirty="0"/>
              <a:t>Write down the number of number filling options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274574"/>
              </p:ext>
            </p:extLst>
          </p:nvPr>
        </p:nvGraphicFramePr>
        <p:xfrm>
          <a:off x="8299315" y="956606"/>
          <a:ext cx="3600396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2841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 PROBLEM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274574"/>
              </p:ext>
            </p:extLst>
          </p:nvPr>
        </p:nvGraphicFramePr>
        <p:xfrm>
          <a:off x="8299315" y="956606"/>
          <a:ext cx="3600396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621731"/>
              </p:ext>
            </p:extLst>
          </p:nvPr>
        </p:nvGraphicFramePr>
        <p:xfrm>
          <a:off x="809790" y="1810491"/>
          <a:ext cx="6865628" cy="29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28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28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0 0 3 4 0 0 0 8 9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0 0 6 7 8 9 0 2 3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0 8 0 0 2 3 4 5 6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0 0 4 0 6 5 0 9 7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0 6 0 0 9 0 0 1 4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0 0 7 2 0 4 3 6 5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0 3 0 6 0 2 0 7 8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0 0 0 0 0 0 0 0 0</a:t>
                      </a:r>
                    </a:p>
                    <a:p>
                      <a:pPr rtl="0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0 0 0 0 0 0 0 0 0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3923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 PROBLEM –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355"/>
              </p:ext>
            </p:extLst>
          </p:nvPr>
        </p:nvGraphicFramePr>
        <p:xfrm>
          <a:off x="7683279" y="1584679"/>
          <a:ext cx="3600396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0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0004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632036" y="1173018"/>
            <a:ext cx="3713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0     1      2     3      4     5      6     7      8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71818" y="1560945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71818" y="1930277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71818" y="2327134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71818" y="2696466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62582" y="3065798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62582" y="3435130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62582" y="3804462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62582" y="4201319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62582" y="4543126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7099439" y="2696467"/>
            <a:ext cx="4661252" cy="563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078891" y="3797113"/>
            <a:ext cx="4681799" cy="734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879107" y="1017142"/>
            <a:ext cx="0" cy="47261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0079470" y="1017142"/>
            <a:ext cx="0" cy="47261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68512"/>
            <a:ext cx="6826661" cy="4899456"/>
          </a:xfrm>
        </p:spPr>
        <p:txBody>
          <a:bodyPr/>
          <a:lstStyle/>
          <a:p>
            <a:pPr algn="just"/>
            <a:r>
              <a:rPr lang="en-US" sz="2000" dirty="0"/>
              <a:t>Numbering</a:t>
            </a:r>
          </a:p>
          <a:p>
            <a:pPr lvl="1" algn="just"/>
            <a:r>
              <a:rPr lang="en-US" sz="2000" dirty="0"/>
              <a:t>The rows and columns of the table are numbered 0, 1, . . ., 8</a:t>
            </a:r>
          </a:p>
          <a:p>
            <a:pPr lvl="1" algn="just"/>
            <a:r>
              <a:rPr lang="en-US" sz="2000" dirty="0"/>
              <a:t>Each 3 x 3 </a:t>
            </a:r>
            <a:r>
              <a:rPr lang="en-US" sz="2000" dirty="0" err="1"/>
              <a:t>subsquare</a:t>
            </a:r>
            <a:r>
              <a:rPr lang="en-US" sz="2000" dirty="0"/>
              <a:t> table is characterized by an index in row </a:t>
            </a:r>
            <a:r>
              <a:rPr lang="en-US" sz="2000" dirty="0" err="1"/>
              <a:t>i</a:t>
            </a:r>
            <a:r>
              <a:rPr lang="en-US" sz="2000" dirty="0"/>
              <a:t> and column j (each index in row </a:t>
            </a:r>
            <a:r>
              <a:rPr lang="en-US" sz="2000" dirty="0" err="1"/>
              <a:t>i</a:t>
            </a:r>
            <a:r>
              <a:rPr lang="en-US" sz="2000" dirty="0"/>
              <a:t>, column j corresponds to 3 consecutive rows and 3 consecutive columns of the table, </a:t>
            </a:r>
            <a:r>
              <a:rPr lang="en-US" sz="2000" dirty="0" err="1"/>
              <a:t>i</a:t>
            </a:r>
            <a:r>
              <a:rPr lang="en-US" sz="2000" dirty="0"/>
              <a:t>, j = 0 , 1, 2</a:t>
            </a:r>
          </a:p>
          <a:p>
            <a:pPr algn="just"/>
            <a:r>
              <a:rPr lang="en-US" sz="2000" dirty="0"/>
              <a:t>Representing solutions: X[0..8, 0..8]</a:t>
            </a:r>
          </a:p>
          <a:p>
            <a:r>
              <a:rPr lang="en-US" sz="2000" dirty="0"/>
              <a:t>Marked array:</a:t>
            </a:r>
          </a:p>
          <a:p>
            <a:pPr lvl="1"/>
            <a:r>
              <a:rPr lang="en-US" sz="2000" dirty="0" err="1"/>
              <a:t>markR</a:t>
            </a:r>
            <a:r>
              <a:rPr lang="en-US" sz="2000" dirty="0"/>
              <a:t>[</a:t>
            </a:r>
            <a:r>
              <a:rPr lang="en-US" sz="2000" i="1" dirty="0"/>
              <a:t>r, v</a:t>
            </a:r>
            <a:r>
              <a:rPr lang="en-US" sz="2000" dirty="0"/>
              <a:t>] = 1: value v does appear in row </a:t>
            </a:r>
            <a:r>
              <a:rPr lang="en-US" sz="2000" i="1" dirty="0"/>
              <a:t>r</a:t>
            </a:r>
            <a:r>
              <a:rPr lang="en-US" sz="2000" dirty="0"/>
              <a:t>, with  </a:t>
            </a:r>
            <a:r>
              <a:rPr lang="en-US" sz="2000" i="1" dirty="0"/>
              <a:t>r</a:t>
            </a:r>
            <a:r>
              <a:rPr lang="en-US" sz="2000" dirty="0"/>
              <a:t> = 0, …, 8, </a:t>
            </a:r>
            <a:r>
              <a:rPr lang="en-US" sz="2000" i="1" dirty="0"/>
              <a:t>v</a:t>
            </a:r>
            <a:r>
              <a:rPr lang="en-US" sz="2000" dirty="0"/>
              <a:t> = 1,…, 9</a:t>
            </a:r>
          </a:p>
          <a:p>
            <a:pPr lvl="1"/>
            <a:r>
              <a:rPr lang="en-US" sz="2000" dirty="0" err="1"/>
              <a:t>markC</a:t>
            </a:r>
            <a:r>
              <a:rPr lang="en-US" sz="2000" dirty="0"/>
              <a:t>[</a:t>
            </a:r>
            <a:r>
              <a:rPr lang="en-US" sz="2000" i="1" dirty="0"/>
              <a:t>c, v</a:t>
            </a:r>
            <a:r>
              <a:rPr lang="en-US" sz="2000" dirty="0"/>
              <a:t>] = 1: value v does appear in  </a:t>
            </a:r>
            <a:r>
              <a:rPr lang="en-US" sz="2000" i="1" dirty="0"/>
              <a:t>column c</a:t>
            </a:r>
            <a:r>
              <a:rPr lang="en-US" sz="2000" dirty="0"/>
              <a:t>, with </a:t>
            </a:r>
            <a:r>
              <a:rPr lang="en-US" sz="2000" i="1" dirty="0"/>
              <a:t>c</a:t>
            </a:r>
            <a:r>
              <a:rPr lang="en-US" sz="2000" dirty="0"/>
              <a:t> = 0,…, 8, </a:t>
            </a:r>
            <a:r>
              <a:rPr lang="en-US" sz="2000" i="1" dirty="0"/>
              <a:t>v</a:t>
            </a:r>
            <a:r>
              <a:rPr lang="en-US" sz="2000" dirty="0"/>
              <a:t> = 1,…, 9</a:t>
            </a:r>
          </a:p>
          <a:p>
            <a:pPr lvl="1"/>
            <a:r>
              <a:rPr lang="en-US" sz="2000" dirty="0" err="1"/>
              <a:t>MarkS</a:t>
            </a:r>
            <a:r>
              <a:rPr lang="en-US" sz="2000" dirty="0"/>
              <a:t>[</a:t>
            </a:r>
            <a:r>
              <a:rPr lang="en-US" sz="2000" i="1" dirty="0" err="1"/>
              <a:t>i</a:t>
            </a:r>
            <a:r>
              <a:rPr lang="en-US" sz="2000" i="1" dirty="0"/>
              <a:t>, j, v</a:t>
            </a:r>
            <a:r>
              <a:rPr lang="en-US" sz="2000" dirty="0"/>
              <a:t>] = 1: value v does appear in a </a:t>
            </a:r>
            <a:r>
              <a:rPr lang="en-US" sz="2000" dirty="0" err="1"/>
              <a:t>subsquare</a:t>
            </a:r>
            <a:r>
              <a:rPr lang="en-US" sz="2000" dirty="0"/>
              <a:t> 3 x 3 at coordinate (</a:t>
            </a:r>
            <a:r>
              <a:rPr lang="en-US" sz="2000" dirty="0" err="1"/>
              <a:t>i</a:t>
            </a:r>
            <a:r>
              <a:rPr lang="en-US" sz="2000" dirty="0"/>
              <a:t>, j), </a:t>
            </a:r>
            <a:r>
              <a:rPr lang="en-US" sz="2000" dirty="0" err="1"/>
              <a:t>với</a:t>
            </a:r>
            <a:r>
              <a:rPr lang="en-US" sz="2000" dirty="0"/>
              <a:t> </a:t>
            </a:r>
            <a:r>
              <a:rPr lang="en-US" sz="2000" i="1" dirty="0" err="1"/>
              <a:t>i</a:t>
            </a:r>
            <a:r>
              <a:rPr lang="en-US" sz="2000" i="1" dirty="0"/>
              <a:t>, j</a:t>
            </a:r>
            <a:r>
              <a:rPr lang="en-US" sz="2000" dirty="0"/>
              <a:t> = 0, 1, 2, </a:t>
            </a:r>
            <a:r>
              <a:rPr lang="en-US" sz="2000" i="1" dirty="0"/>
              <a:t>v</a:t>
            </a:r>
            <a:r>
              <a:rPr lang="en-US" sz="2000" dirty="0"/>
              <a:t> = 1, …, 9</a:t>
            </a:r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  <a:p>
            <a:pPr lvl="1" algn="just"/>
            <a:endParaRPr lang="en-US" sz="2000" dirty="0"/>
          </a:p>
          <a:p>
            <a:pPr algn="just"/>
            <a:endParaRPr lang="en-US" sz="2000" dirty="0"/>
          </a:p>
          <a:p>
            <a:pPr marL="0" indent="0" algn="just">
              <a:buNone/>
            </a:pPr>
            <a:endParaRPr lang="en-US" sz="2000" dirty="0"/>
          </a:p>
        </p:txBody>
      </p:sp>
      <p:sp>
        <p:nvSpPr>
          <p:cNvPr id="24" name="Right Brace 23"/>
          <p:cNvSpPr/>
          <p:nvPr/>
        </p:nvSpPr>
        <p:spPr>
          <a:xfrm>
            <a:off x="11345054" y="1581493"/>
            <a:ext cx="264740" cy="1038417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Brace 24"/>
          <p:cNvSpPr/>
          <p:nvPr/>
        </p:nvSpPr>
        <p:spPr>
          <a:xfrm>
            <a:off x="11338262" y="2725193"/>
            <a:ext cx="264740" cy="1038417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e 25"/>
          <p:cNvSpPr/>
          <p:nvPr/>
        </p:nvSpPr>
        <p:spPr>
          <a:xfrm>
            <a:off x="11338262" y="3859343"/>
            <a:ext cx="264740" cy="1038417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1760690" y="1823702"/>
            <a:ext cx="3391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1760690" y="2909129"/>
            <a:ext cx="3391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1760690" y="4051544"/>
            <a:ext cx="3391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2</a:t>
            </a:r>
          </a:p>
        </p:txBody>
      </p:sp>
      <p:sp>
        <p:nvSpPr>
          <p:cNvPr id="33" name="Right Brace 32"/>
          <p:cNvSpPr/>
          <p:nvPr/>
        </p:nvSpPr>
        <p:spPr>
          <a:xfrm rot="5400000">
            <a:off x="8113911" y="4601489"/>
            <a:ext cx="287383" cy="1112568"/>
          </a:xfrm>
          <a:prstGeom prst="rightBrace">
            <a:avLst>
              <a:gd name="adj1" fmla="val 8333"/>
              <a:gd name="adj2" fmla="val 48919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Brace 33"/>
          <p:cNvSpPr/>
          <p:nvPr/>
        </p:nvSpPr>
        <p:spPr>
          <a:xfrm rot="5400000">
            <a:off x="9336372" y="4601489"/>
            <a:ext cx="287383" cy="1112568"/>
          </a:xfrm>
          <a:prstGeom prst="rightBrace">
            <a:avLst>
              <a:gd name="adj1" fmla="val 8333"/>
              <a:gd name="adj2" fmla="val 48919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/>
          <p:cNvSpPr/>
          <p:nvPr/>
        </p:nvSpPr>
        <p:spPr>
          <a:xfrm rot="5400000">
            <a:off x="10565174" y="4616388"/>
            <a:ext cx="287383" cy="1112568"/>
          </a:xfrm>
          <a:prstGeom prst="rightBrace">
            <a:avLst>
              <a:gd name="adj1" fmla="val 8333"/>
              <a:gd name="adj2" fmla="val 48919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8073318" y="5301465"/>
            <a:ext cx="3391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315346" y="5307089"/>
            <a:ext cx="3391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1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0537807" y="5266841"/>
            <a:ext cx="3391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13190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 PROBLEM – PSEUDOCODE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911273" y="849745"/>
            <a:ext cx="6077527" cy="54125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try(r, c){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 X[r, c] &gt; 0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 r = 8 and c = 8 then solution();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else { if c = 8 then try(r+1, 0); else try(r, c+1);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 v = 1 to 9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 check(v, r, c)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X[r, c] =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dirty="0" err="1">
                <a:latin typeface="Consolas" panose="020B0609020204030204" pitchFamily="49" charset="0"/>
              </a:rPr>
              <a:t>markR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r,v</a:t>
            </a:r>
            <a:r>
              <a:rPr lang="en-US" sz="1400" b="1" dirty="0">
                <a:latin typeface="Consolas" panose="020B0609020204030204" pitchFamily="49" charset="0"/>
              </a:rPr>
              <a:t>] = 1; </a:t>
            </a:r>
            <a:r>
              <a:rPr lang="en-US" sz="1400" b="1" dirty="0" err="1">
                <a:latin typeface="Consolas" panose="020B0609020204030204" pitchFamily="49" charset="0"/>
              </a:rPr>
              <a:t>markC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c,v</a:t>
            </a:r>
            <a:r>
              <a:rPr lang="en-US" sz="1400" b="1" dirty="0">
                <a:latin typeface="Consolas" panose="020B0609020204030204" pitchFamily="49" charset="0"/>
              </a:rPr>
              <a:t>] = 1; </a:t>
            </a:r>
            <a:r>
              <a:rPr lang="en-US" sz="1400" b="1" dirty="0" err="1">
                <a:latin typeface="Consolas" panose="020B0609020204030204" pitchFamily="49" charset="0"/>
              </a:rPr>
              <a:t>markS</a:t>
            </a:r>
            <a:r>
              <a:rPr lang="en-US" sz="1400" b="1" dirty="0">
                <a:latin typeface="Consolas" panose="020B0609020204030204" pitchFamily="49" charset="0"/>
              </a:rPr>
              <a:t>[r/3,c/3,v]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if r = 8 and c = 8 then solution();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else { if c = 8 then try(r+1, 0); else try(r, c+1);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dirty="0" err="1">
                <a:latin typeface="Consolas" panose="020B0609020204030204" pitchFamily="49" charset="0"/>
              </a:rPr>
              <a:t>markR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r,v</a:t>
            </a:r>
            <a:r>
              <a:rPr lang="en-US" sz="1400" b="1" dirty="0">
                <a:latin typeface="Consolas" panose="020B0609020204030204" pitchFamily="49" charset="0"/>
              </a:rPr>
              <a:t>] = 0; </a:t>
            </a:r>
            <a:r>
              <a:rPr lang="en-US" sz="1400" b="1" dirty="0" err="1">
                <a:latin typeface="Consolas" panose="020B0609020204030204" pitchFamily="49" charset="0"/>
              </a:rPr>
              <a:t>markC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c,v</a:t>
            </a:r>
            <a:r>
              <a:rPr lang="en-US" sz="1400" b="1" dirty="0">
                <a:latin typeface="Consolas" panose="020B0609020204030204" pitchFamily="49" charset="0"/>
              </a:rPr>
              <a:t>] = 0; </a:t>
            </a:r>
            <a:r>
              <a:rPr lang="en-US" sz="1400" b="1" dirty="0" err="1">
                <a:latin typeface="Consolas" panose="020B0609020204030204" pitchFamily="49" charset="0"/>
              </a:rPr>
              <a:t>markS</a:t>
            </a:r>
            <a:r>
              <a:rPr lang="en-US" sz="1400" b="1" dirty="0">
                <a:latin typeface="Consolas" panose="020B0609020204030204" pitchFamily="49" charset="0"/>
              </a:rPr>
              <a:t>[r/3,c/3,v]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X[r, c]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7" y="1058844"/>
            <a:ext cx="5323154" cy="4909124"/>
          </a:xfrm>
        </p:spPr>
        <p:txBody>
          <a:bodyPr/>
          <a:lstStyle/>
          <a:p>
            <a:r>
              <a:rPr lang="en-US" sz="2000" dirty="0"/>
              <a:t>Order to iterate: from top to down and from left to right</a:t>
            </a:r>
          </a:p>
          <a:p>
            <a:r>
              <a:rPr lang="en-US" sz="2000" dirty="0"/>
              <a:t>Function try(r, c): try values for X[r, c]</a:t>
            </a:r>
          </a:p>
          <a:p>
            <a:pPr lvl="1"/>
            <a:r>
              <a:rPr lang="en-US" sz="2000" dirty="0"/>
              <a:t>Consider values of v from 1 to 9</a:t>
            </a:r>
          </a:p>
          <a:p>
            <a:r>
              <a:rPr lang="en-US" sz="2000" dirty="0"/>
              <a:t>Function check(v, r, c):</a:t>
            </a:r>
          </a:p>
          <a:p>
            <a:pPr lvl="1"/>
            <a:r>
              <a:rPr lang="en-US" sz="2000" dirty="0"/>
              <a:t>Value v is valid when it has not appeared</a:t>
            </a:r>
          </a:p>
          <a:p>
            <a:pPr lvl="1"/>
            <a:r>
              <a:rPr lang="en-US" sz="2000" dirty="0"/>
              <a:t>Row r: </a:t>
            </a:r>
            <a:r>
              <a:rPr lang="en-US" sz="2000" dirty="0" err="1"/>
              <a:t>markR</a:t>
            </a:r>
            <a:r>
              <a:rPr lang="en-US" sz="2000" dirty="0"/>
              <a:t>[r, v] = 0</a:t>
            </a:r>
          </a:p>
          <a:p>
            <a:pPr lvl="1"/>
            <a:r>
              <a:rPr lang="en-US" sz="2000" dirty="0"/>
              <a:t>Column c: </a:t>
            </a:r>
            <a:r>
              <a:rPr lang="en-US" sz="2000" dirty="0" err="1"/>
              <a:t>markC</a:t>
            </a:r>
            <a:r>
              <a:rPr lang="en-US" sz="2000" dirty="0"/>
              <a:t>[c, v] = 0</a:t>
            </a:r>
          </a:p>
          <a:p>
            <a:pPr lvl="1"/>
            <a:r>
              <a:rPr lang="en-US" sz="2000" dirty="0" err="1"/>
              <a:t>Subsquare</a:t>
            </a:r>
            <a:r>
              <a:rPr lang="en-US" sz="2000" dirty="0"/>
              <a:t> 3 x 3 at coordinate (r/3, c/3): </a:t>
            </a:r>
            <a:r>
              <a:rPr lang="en-US" sz="2000" dirty="0" err="1"/>
              <a:t>markS</a:t>
            </a:r>
            <a:r>
              <a:rPr lang="en-US" sz="2000" dirty="0"/>
              <a:t>[r/3, c/3, v] = 0</a:t>
            </a:r>
          </a:p>
        </p:txBody>
      </p:sp>
    </p:spTree>
    <p:extLst>
      <p:ext uri="{BB962C8B-B14F-4D97-AF65-F5344CB8AC3E}">
        <p14:creationId xmlns:p14="http://schemas.microsoft.com/office/powerpoint/2010/main" val="3697450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SUDOKU PROBLEM – COMPLETE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5338618" y="849745"/>
            <a:ext cx="6650182" cy="54125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Try(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if(X[r][c] &gt; 0){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if(r == 8 &amp;&amp; c == 8)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++;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else{  if(c == 8) Try(r+1,0); else Try(r,c+1);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return;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for(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 = 1; v &lt;= 9; v++){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if(check(</a:t>
            </a:r>
            <a:r>
              <a:rPr lang="en-US" sz="1400" b="1" dirty="0" err="1">
                <a:latin typeface="Consolas" panose="020B0609020204030204" pitchFamily="49" charset="0"/>
              </a:rPr>
              <a:t>v,r,c</a:t>
            </a:r>
            <a:r>
              <a:rPr lang="en-US" sz="1400" b="1" dirty="0">
                <a:latin typeface="Consolas" panose="020B0609020204030204" pitchFamily="49" charset="0"/>
              </a:rPr>
              <a:t>)){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X[r][c] = v;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dirty="0" err="1">
                <a:latin typeface="Consolas" panose="020B0609020204030204" pitchFamily="49" charset="0"/>
              </a:rPr>
              <a:t>markR</a:t>
            </a:r>
            <a:r>
              <a:rPr lang="en-US" sz="1400" b="1" dirty="0">
                <a:latin typeface="Consolas" panose="020B0609020204030204" pitchFamily="49" charset="0"/>
              </a:rPr>
              <a:t>[r][v] = 1; </a:t>
            </a:r>
            <a:r>
              <a:rPr lang="en-US" sz="1400" b="1" dirty="0" err="1">
                <a:latin typeface="Consolas" panose="020B0609020204030204" pitchFamily="49" charset="0"/>
              </a:rPr>
              <a:t>markC</a:t>
            </a:r>
            <a:r>
              <a:rPr lang="en-US" sz="1400" b="1" dirty="0">
                <a:latin typeface="Consolas" panose="020B0609020204030204" pitchFamily="49" charset="0"/>
              </a:rPr>
              <a:t>[c][v] = 1; </a:t>
            </a:r>
            <a:r>
              <a:rPr lang="en-US" sz="1400" b="1" dirty="0" err="1">
                <a:latin typeface="Consolas" panose="020B0609020204030204" pitchFamily="49" charset="0"/>
              </a:rPr>
              <a:t>markS</a:t>
            </a:r>
            <a:r>
              <a:rPr lang="en-US" sz="1400" b="1" dirty="0">
                <a:latin typeface="Consolas" panose="020B0609020204030204" pitchFamily="49" charset="0"/>
              </a:rPr>
              <a:t>[r/3][c/3][v] =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if(r == 8 &amp;&amp; c == 8)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++;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else{ if(c == 8) Try(r+1,0); else Try(r,c+1);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</a:t>
            </a:r>
            <a:r>
              <a:rPr lang="en-US" sz="1400" b="1" dirty="0" err="1">
                <a:latin typeface="Consolas" panose="020B0609020204030204" pitchFamily="49" charset="0"/>
              </a:rPr>
              <a:t>markR</a:t>
            </a:r>
            <a:r>
              <a:rPr lang="en-US" sz="1400" b="1" dirty="0">
                <a:latin typeface="Consolas" panose="020B0609020204030204" pitchFamily="49" charset="0"/>
              </a:rPr>
              <a:t>[r][v] = 0; </a:t>
            </a:r>
            <a:r>
              <a:rPr lang="en-US" sz="1400" b="1" dirty="0" err="1">
                <a:latin typeface="Consolas" panose="020B0609020204030204" pitchFamily="49" charset="0"/>
              </a:rPr>
              <a:t>markC</a:t>
            </a:r>
            <a:r>
              <a:rPr lang="en-US" sz="1400" b="1" dirty="0">
                <a:latin typeface="Consolas" panose="020B0609020204030204" pitchFamily="49" charset="0"/>
              </a:rPr>
              <a:t>[c][v] = 0; </a:t>
            </a:r>
            <a:r>
              <a:rPr lang="en-US" sz="1400" b="1" dirty="0" err="1">
                <a:latin typeface="Consolas" panose="020B0609020204030204" pitchFamily="49" charset="0"/>
              </a:rPr>
              <a:t>markS</a:t>
            </a:r>
            <a:r>
              <a:rPr lang="en-US" sz="1400" b="1" dirty="0">
                <a:latin typeface="Consolas" panose="020B0609020204030204" pitchFamily="49" charset="0"/>
              </a:rPr>
              <a:t>[r/3][c/3][v]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X[r][c]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729673" y="849745"/>
            <a:ext cx="4414982" cy="54125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X[9][9];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markR</a:t>
            </a:r>
            <a:r>
              <a:rPr lang="en-US" sz="1400" b="1" dirty="0">
                <a:latin typeface="Consolas" panose="020B0609020204030204" pitchFamily="49" charset="0"/>
              </a:rPr>
              <a:t>[9][10];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markC</a:t>
            </a:r>
            <a:r>
              <a:rPr lang="en-US" sz="1400" b="1" dirty="0">
                <a:latin typeface="Consolas" panose="020B0609020204030204" pitchFamily="49" charset="0"/>
              </a:rPr>
              <a:t>[9][10];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markS</a:t>
            </a:r>
            <a:r>
              <a:rPr lang="en-US" sz="1400" b="1" dirty="0">
                <a:latin typeface="Consolas" panose="020B0609020204030204" pitchFamily="49" charset="0"/>
              </a:rPr>
              <a:t>[3][3][10];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check(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v,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c){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if(</a:t>
            </a:r>
            <a:r>
              <a:rPr lang="en-US" sz="1400" b="1" dirty="0" err="1">
                <a:latin typeface="Consolas" panose="020B0609020204030204" pitchFamily="49" charset="0"/>
              </a:rPr>
              <a:t>markR</a:t>
            </a:r>
            <a:r>
              <a:rPr lang="en-US" sz="1400" b="1" dirty="0">
                <a:latin typeface="Consolas" panose="020B0609020204030204" pitchFamily="49" charset="0"/>
              </a:rPr>
              <a:t>[r][v])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if(</a:t>
            </a:r>
            <a:r>
              <a:rPr lang="en-US" sz="1400" b="1" dirty="0" err="1">
                <a:latin typeface="Consolas" panose="020B0609020204030204" pitchFamily="49" charset="0"/>
              </a:rPr>
              <a:t>markC</a:t>
            </a:r>
            <a:r>
              <a:rPr lang="en-US" sz="1400" b="1" dirty="0">
                <a:latin typeface="Consolas" panose="020B0609020204030204" pitchFamily="49" charset="0"/>
              </a:rPr>
              <a:t>[c][v])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if(</a:t>
            </a:r>
            <a:r>
              <a:rPr lang="en-US" sz="1400" b="1" dirty="0" err="1">
                <a:latin typeface="Consolas" panose="020B0609020204030204" pitchFamily="49" charset="0"/>
              </a:rPr>
              <a:t>markS</a:t>
            </a:r>
            <a:r>
              <a:rPr lang="en-US" sz="1400" b="1" dirty="0">
                <a:latin typeface="Consolas" panose="020B0609020204030204" pitchFamily="49" charset="0"/>
              </a:rPr>
              <a:t>[r/3][c/3][v]) return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	return 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92606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AC4F83E9069D43AFA594D7F1D96885" ma:contentTypeVersion="0" ma:contentTypeDescription="Create a new document." ma:contentTypeScope="" ma:versionID="df0d93fba6de00feb2ce370ff5af767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764bea3eb9b1a5be8fd57fac5fb459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7B8585-3EFD-4A1E-AEE6-B2587C17A380}"/>
</file>

<file path=customXml/itemProps2.xml><?xml version="1.0" encoding="utf-8"?>
<ds:datastoreItem xmlns:ds="http://schemas.openxmlformats.org/officeDocument/2006/customXml" ds:itemID="{093733DD-EE03-449C-88A5-8AB9EEF5C654}">
  <ds:schemaRefs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metadata/properties"/>
    <ds:schemaRef ds:uri="ec3c8a1e-e7d2-40eb-a53e-dfc8e21c73f0"/>
    <ds:schemaRef ds:uri="http://www.w3.org/XML/1998/namespace"/>
    <ds:schemaRef ds:uri="aca7c73a-4441-494b-bdc7-d241e2e7c022"/>
    <ds:schemaRef ds:uri="http://purl.org/dc/elements/1.1/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6BE9A2D-7492-4A3B-846A-BB63B0B8707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1264</TotalTime>
  <Words>3589</Words>
  <Application>Microsoft Macintosh PowerPoint</Application>
  <PresentationFormat>Widescreen</PresentationFormat>
  <Paragraphs>630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Consolas</vt:lpstr>
      <vt:lpstr>Lato</vt:lpstr>
      <vt:lpstr>Office Theme</vt:lpstr>
      <vt:lpstr>PowerPoint Presentation</vt:lpstr>
      <vt:lpstr>C BASIC</vt:lpstr>
      <vt:lpstr>PowerPoint Presentation</vt:lpstr>
      <vt:lpstr>CONTENT</vt:lpstr>
      <vt:lpstr>SUDOKU PROBLEM (P.02.06.01)</vt:lpstr>
      <vt:lpstr>SUDOKU PROBLEM</vt:lpstr>
      <vt:lpstr>SUDOKU PROBLEM – PSEUDOCODE</vt:lpstr>
      <vt:lpstr>SUDOKU PROBLEM – PSEUDOCODE</vt:lpstr>
      <vt:lpstr>SUDOKU PROBLEM – COMPLETE CODE</vt:lpstr>
      <vt:lpstr>SUDOKU PROBLEM – COMPLETE CODE</vt:lpstr>
      <vt:lpstr>QUEEN PROBLEM (P.02.06.02)</vt:lpstr>
      <vt:lpstr>QUEEN PROBLEM – PSEUDOCODE</vt:lpstr>
      <vt:lpstr>QUEEN PROBLEM– CODE</vt:lpstr>
      <vt:lpstr>QUEEN PROBLEM– COMPLETE CODE</vt:lpstr>
      <vt:lpstr>TSP PROBLEM (P.02.06.03)</vt:lpstr>
      <vt:lpstr>TSP PROBLEM - PSEUDOCODE</vt:lpstr>
      <vt:lpstr>TSP PROBLEM - PSEUDOCODE</vt:lpstr>
      <vt:lpstr>TSP PROBLEM – COMPLETE CODE</vt:lpstr>
      <vt:lpstr>TSP PROBLEM – COMPLETE CODE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Nguyen Duc Anh</cp:lastModifiedBy>
  <cp:revision>82</cp:revision>
  <dcterms:created xsi:type="dcterms:W3CDTF">2021-05-28T04:32:29Z</dcterms:created>
  <dcterms:modified xsi:type="dcterms:W3CDTF">2023-12-22T03:08:29Z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0x01010078AC4F83E9069D43AFA594D7F1D96885</vt:lpwstr>
  </property>
</Properties>
</file>

<file path=docProps/thumbnail.jpeg>
</file>